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0" d="100"/>
          <a:sy n="60" d="100"/>
        </p:scale>
        <p:origin x="72" y="12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11/29/2018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11/29/2018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Short Term</a:t>
            </a:r>
            <a:br>
              <a:rPr lang="en-US" dirty="0"/>
            </a:br>
            <a:r>
              <a:rPr lang="en-US" dirty="0"/>
              <a:t>Memory within Recurrent Neural</a:t>
            </a:r>
            <a:br>
              <a:rPr lang="en-US" dirty="0"/>
            </a:br>
            <a:r>
              <a:rPr lang="en-US" dirty="0"/>
              <a:t>Networks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fricks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Short Term Memory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RN Networks</a:t>
            </a:r>
          </a:p>
          <a:p>
            <a:r>
              <a:rPr lang="en-US" dirty="0" smtClean="0"/>
              <a:t>Adds memory control to each neuron</a:t>
            </a:r>
          </a:p>
          <a:p>
            <a:r>
              <a:rPr lang="en-US" dirty="0" smtClean="0"/>
              <a:t>Similar to D Flip Flop Circuit</a:t>
            </a:r>
          </a:p>
          <a:p>
            <a:r>
              <a:rPr lang="en-US" dirty="0" smtClean="0"/>
              <a:t>Gates are usually sigmoid.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3" y="3948975"/>
            <a:ext cx="347662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3948975"/>
            <a:ext cx="4465198" cy="26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 </a:t>
            </a:r>
            <a:r>
              <a:rPr lang="en-US" dirty="0" smtClean="0"/>
              <a:t>Networks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prediction ability</a:t>
            </a:r>
          </a:p>
          <a:p>
            <a:r>
              <a:rPr lang="en-US" dirty="0" smtClean="0"/>
              <a:t>Memory is not restricted to Present and one back in time</a:t>
            </a:r>
          </a:p>
          <a:p>
            <a:r>
              <a:rPr lang="en-US" dirty="0" smtClean="0"/>
              <a:t>Gradients are kept steep</a:t>
            </a:r>
          </a:p>
          <a:p>
            <a:pPr lvl="1"/>
            <a:r>
              <a:rPr lang="en-US" dirty="0" smtClean="0"/>
              <a:t>Vanishing gradient problem is less of an issue</a:t>
            </a:r>
          </a:p>
        </p:txBody>
      </p:sp>
    </p:spTree>
    <p:extLst>
      <p:ext uri="{BB962C8B-B14F-4D97-AF65-F5344CB8AC3E}">
        <p14:creationId xmlns:p14="http://schemas.microsoft.com/office/powerpoint/2010/main" val="12772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Methods for RNN’s: Gradient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Through </a:t>
            </a:r>
            <a:r>
              <a:rPr lang="en-US" dirty="0" smtClean="0"/>
              <a:t>Time (Gradient Discovery Method)</a:t>
            </a:r>
          </a:p>
          <a:p>
            <a:pPr lvl="1"/>
            <a:r>
              <a:rPr lang="en-US" dirty="0" smtClean="0"/>
              <a:t>Sending error values backwards with respect to time</a:t>
            </a:r>
          </a:p>
          <a:p>
            <a:pPr lvl="1"/>
            <a:r>
              <a:rPr lang="en-US" dirty="0" smtClean="0"/>
              <a:t>Requires “Unfolding” the network at each time-step.</a:t>
            </a:r>
          </a:p>
          <a:p>
            <a:pPr lvl="1"/>
            <a:r>
              <a:rPr lang="en-US" dirty="0" smtClean="0"/>
              <a:t>Allows discovery of layer contribution</a:t>
            </a:r>
          </a:p>
          <a:p>
            <a:r>
              <a:rPr lang="en-US" dirty="0" smtClean="0"/>
              <a:t>Vanishing Gradient Problem</a:t>
            </a:r>
          </a:p>
          <a:p>
            <a:pPr lvl="1"/>
            <a:r>
              <a:rPr lang="en-US" dirty="0" smtClean="0"/>
              <a:t>Over time, contribution of the inner-layers moves towards zero. </a:t>
            </a:r>
          </a:p>
          <a:p>
            <a:pPr lvl="1"/>
            <a:r>
              <a:rPr lang="en-US" dirty="0" smtClean="0"/>
              <a:t>Reported error rates get low, causing terrible training speed.</a:t>
            </a:r>
          </a:p>
          <a:p>
            <a:pPr marL="37788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3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 for RNN’s: Gradient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Exploding Gradient Problem</a:t>
            </a:r>
          </a:p>
          <a:p>
            <a:pPr lvl="1"/>
            <a:r>
              <a:rPr lang="en-US" dirty="0" smtClean="0"/>
              <a:t>Opposite of Vanishing Gradient</a:t>
            </a:r>
          </a:p>
          <a:p>
            <a:pPr lvl="1"/>
            <a:r>
              <a:rPr lang="en-US" dirty="0" smtClean="0"/>
              <a:t>Caused by training of long sequences of data</a:t>
            </a:r>
          </a:p>
          <a:p>
            <a:pPr lvl="1"/>
            <a:r>
              <a:rPr lang="en-US" dirty="0" smtClean="0"/>
              <a:t>Training speed ends up being way too high</a:t>
            </a:r>
          </a:p>
          <a:p>
            <a:r>
              <a:rPr lang="en-US" dirty="0" smtClean="0"/>
              <a:t>Scholastic Gradient Decent</a:t>
            </a:r>
          </a:p>
          <a:p>
            <a:pPr lvl="1"/>
            <a:r>
              <a:rPr lang="en-US" dirty="0" smtClean="0"/>
              <a:t>Method of finding the local minimum of the error/loss function. </a:t>
            </a:r>
          </a:p>
          <a:p>
            <a:pPr lvl="1"/>
            <a:r>
              <a:rPr lang="en-US" dirty="0" smtClean="0"/>
              <a:t>Allows for exploration/exploitation functions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 err="1" smtClean="0"/>
              <a:t>GridWorld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5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 for RNN’s: </a:t>
            </a:r>
            <a:r>
              <a:rPr lang="en-US" dirty="0" smtClean="0"/>
              <a:t>2nd </a:t>
            </a:r>
            <a:r>
              <a:rPr lang="en-US" dirty="0"/>
              <a:t>Order Optimization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training method</a:t>
            </a:r>
          </a:p>
          <a:p>
            <a:r>
              <a:rPr lang="en-US" dirty="0" smtClean="0"/>
              <a:t>Attempts to find the Global Minima</a:t>
            </a:r>
          </a:p>
          <a:p>
            <a:r>
              <a:rPr lang="en-US" dirty="0" smtClean="0"/>
              <a:t>Not affected by vanishing/exploding gradient problems</a:t>
            </a:r>
          </a:p>
          <a:p>
            <a:r>
              <a:rPr lang="en-US" dirty="0" smtClean="0"/>
              <a:t>Takes a huge amount of thought and computing power to implement</a:t>
            </a:r>
            <a:r>
              <a:rPr lang="en-US" dirty="0"/>
              <a:t>. Hessian </a:t>
            </a:r>
            <a:r>
              <a:rPr lang="en-US" dirty="0" smtClean="0"/>
              <a:t>matrix must be computed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refers to differential </a:t>
            </a:r>
            <a:br>
              <a:rPr lang="en-US" dirty="0" smtClean="0"/>
            </a:br>
            <a:r>
              <a:rPr lang="en-US" dirty="0" smtClean="0"/>
              <a:t>equations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4267200"/>
            <a:ext cx="5257800" cy="2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Design Tools and </a:t>
            </a:r>
            <a:r>
              <a:rPr lang="en-US" dirty="0" smtClean="0"/>
              <a:t>Frameworks: </a:t>
            </a:r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Source, Developed by Google</a:t>
            </a:r>
          </a:p>
          <a:p>
            <a:r>
              <a:rPr lang="en-US" dirty="0" smtClean="0"/>
              <a:t>“an </a:t>
            </a:r>
            <a:r>
              <a:rPr lang="en-US" dirty="0"/>
              <a:t>open source library for high performance numerical computation across a variety of </a:t>
            </a:r>
            <a:r>
              <a:rPr lang="en-US" dirty="0" smtClean="0"/>
              <a:t>platforms”</a:t>
            </a:r>
          </a:p>
          <a:p>
            <a:r>
              <a:rPr lang="en-US" dirty="0"/>
              <a:t>Supports Python, JavaScript, C++, Java, Go, and </a:t>
            </a:r>
            <a:r>
              <a:rPr lang="en-US" dirty="0" smtClean="0"/>
              <a:t>Swift</a:t>
            </a:r>
          </a:p>
          <a:p>
            <a:r>
              <a:rPr lang="en-US" dirty="0" smtClean="0"/>
              <a:t>Provides GPGPU support for faster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Design Tools and Frameworks: </a:t>
            </a:r>
            <a:r>
              <a:rPr lang="en-US" dirty="0" err="1" smtClean="0"/>
              <a:t>Matlab</a:t>
            </a:r>
            <a:r>
              <a:rPr lang="en-US" dirty="0"/>
              <a:t> Deep Learning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Addon</a:t>
            </a:r>
            <a:r>
              <a:rPr lang="en-US" dirty="0" smtClean="0"/>
              <a:t> for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Graphical design of neural networks</a:t>
            </a:r>
          </a:p>
          <a:p>
            <a:r>
              <a:rPr lang="en-US" dirty="0" smtClean="0"/>
              <a:t>Costly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license: $2,150</a:t>
            </a:r>
          </a:p>
          <a:p>
            <a:pPr lvl="1"/>
            <a:r>
              <a:rPr lang="en-US" dirty="0" smtClean="0"/>
              <a:t>Deep Learning Toolbox: $1000</a:t>
            </a:r>
          </a:p>
        </p:txBody>
      </p:sp>
    </p:spTree>
    <p:extLst>
      <p:ext uri="{BB962C8B-B14F-4D97-AF65-F5344CB8AC3E}">
        <p14:creationId xmlns:p14="http://schemas.microsoft.com/office/powerpoint/2010/main" val="4855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Design Tools and Frameworks: </a:t>
            </a:r>
            <a:r>
              <a:rPr lang="en-US" dirty="0" err="1" smtClean="0"/>
              <a:t>PyTorch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Torch for </a:t>
            </a:r>
            <a:r>
              <a:rPr lang="en-US" dirty="0" err="1" smtClean="0"/>
              <a:t>Lua</a:t>
            </a:r>
            <a:endParaRPr lang="en-US" dirty="0" smtClean="0"/>
          </a:p>
          <a:p>
            <a:r>
              <a:rPr lang="en-US" dirty="0" smtClean="0"/>
              <a:t>Primary competitor to </a:t>
            </a:r>
            <a:r>
              <a:rPr lang="en-US" dirty="0" err="1" smtClean="0"/>
              <a:t>Tensorflow</a:t>
            </a:r>
            <a:endParaRPr lang="en-US" dirty="0" smtClean="0"/>
          </a:p>
          <a:p>
            <a:pPr lvl="1"/>
            <a:r>
              <a:rPr lang="en-US" dirty="0" smtClean="0"/>
              <a:t>Faster</a:t>
            </a:r>
          </a:p>
          <a:p>
            <a:r>
              <a:rPr lang="en-US" dirty="0" smtClean="0"/>
              <a:t>Slightly more difficult to use, less API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Design Tools and Frameworks: </a:t>
            </a:r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Scikit</a:t>
            </a:r>
            <a:endParaRPr lang="en-US" dirty="0" smtClean="0"/>
          </a:p>
          <a:p>
            <a:pPr lvl="1"/>
            <a:r>
              <a:rPr lang="en-US" dirty="0" smtClean="0"/>
              <a:t>Collection of algorithms for learning</a:t>
            </a:r>
          </a:p>
          <a:p>
            <a:r>
              <a:rPr lang="en-US" dirty="0" smtClean="0"/>
              <a:t>DL4J</a:t>
            </a:r>
          </a:p>
          <a:p>
            <a:pPr lvl="1"/>
            <a:r>
              <a:rPr lang="en-US" dirty="0" smtClean="0"/>
              <a:t>Eclipse Foundation’s learning framework with GPGPU support</a:t>
            </a:r>
          </a:p>
          <a:p>
            <a:r>
              <a:rPr lang="en-US" dirty="0" smtClean="0"/>
              <a:t>Weka</a:t>
            </a:r>
          </a:p>
          <a:p>
            <a:pPr lvl="1"/>
            <a:r>
              <a:rPr lang="en-US" dirty="0"/>
              <a:t>Developed by University of </a:t>
            </a:r>
            <a:r>
              <a:rPr lang="en-US" dirty="0" smtClean="0"/>
              <a:t>Waikato. For educational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DeepMind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Recurrent Attentive Writer</a:t>
            </a:r>
          </a:p>
          <a:p>
            <a:r>
              <a:rPr lang="en-US" dirty="0" smtClean="0"/>
              <a:t>Image Generation, as a human</a:t>
            </a:r>
            <a:br>
              <a:rPr lang="en-US" dirty="0" smtClean="0"/>
            </a:br>
            <a:r>
              <a:rPr lang="en-US" dirty="0" smtClean="0"/>
              <a:t> would draw</a:t>
            </a:r>
          </a:p>
          <a:p>
            <a:r>
              <a:rPr lang="en-US" dirty="0" smtClean="0"/>
              <a:t>Update over time</a:t>
            </a:r>
          </a:p>
          <a:p>
            <a:r>
              <a:rPr lang="en-US" dirty="0"/>
              <a:t>Depends on a 2D array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Gaussian filters to </a:t>
            </a:r>
            <a:br>
              <a:rPr lang="en-US" dirty="0" smtClean="0"/>
            </a:br>
            <a:r>
              <a:rPr lang="en-US" dirty="0" smtClean="0"/>
              <a:t>avoid the vanishing gradient </a:t>
            </a:r>
            <a:br>
              <a:rPr lang="en-US" dirty="0" smtClean="0"/>
            </a:br>
            <a:r>
              <a:rPr lang="en-US" dirty="0" smtClean="0"/>
              <a:t>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1984589"/>
            <a:ext cx="4572000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Neural Networks for Background</a:t>
            </a:r>
          </a:p>
          <a:p>
            <a:pPr lvl="1"/>
            <a:r>
              <a:rPr lang="en-US" dirty="0" smtClean="0"/>
              <a:t>Perceptron</a:t>
            </a:r>
          </a:p>
          <a:p>
            <a:pPr lvl="1"/>
            <a:r>
              <a:rPr lang="en-US" dirty="0" smtClean="0"/>
              <a:t>Feed Forward</a:t>
            </a:r>
          </a:p>
          <a:p>
            <a:pPr lvl="1"/>
            <a:r>
              <a:rPr lang="en-US" dirty="0" err="1" smtClean="0"/>
              <a:t>Denoising</a:t>
            </a:r>
            <a:endParaRPr lang="en-US" dirty="0"/>
          </a:p>
          <a:p>
            <a:r>
              <a:rPr lang="en-US" dirty="0" smtClean="0"/>
              <a:t>RNN’s and LSTM</a:t>
            </a:r>
          </a:p>
          <a:p>
            <a:r>
              <a:rPr lang="en-US" dirty="0" smtClean="0"/>
              <a:t>Training Recurrent Neural Networks</a:t>
            </a:r>
          </a:p>
          <a:p>
            <a:pPr lvl="1"/>
            <a:r>
              <a:rPr lang="en-US" dirty="0" smtClean="0"/>
              <a:t>Gradient Methods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Optimization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2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LSTM networks due to predictive ability</a:t>
            </a:r>
          </a:p>
          <a:p>
            <a:r>
              <a:rPr lang="en-US" dirty="0" smtClean="0"/>
              <a:t>Again, if the last letter predicted was “C”, “X” would be ruled out as the next letter.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categorize images based on recognized features</a:t>
            </a:r>
          </a:p>
          <a:p>
            <a:r>
              <a:rPr lang="en-US" dirty="0" smtClean="0"/>
              <a:t>Save humans hours of tedious work.</a:t>
            </a:r>
          </a:p>
          <a:p>
            <a:r>
              <a:rPr lang="en-US" dirty="0"/>
              <a:t>C</a:t>
            </a:r>
            <a:r>
              <a:rPr lang="en-US" dirty="0" smtClean="0"/>
              <a:t>onvolutional </a:t>
            </a:r>
            <a:r>
              <a:rPr lang="en-US" dirty="0"/>
              <a:t>neural network is </a:t>
            </a:r>
            <a:r>
              <a:rPr lang="en-US" dirty="0" smtClean="0"/>
              <a:t>used to condition images.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3617054"/>
            <a:ext cx="6343650" cy="27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in a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“out of the ordinary” data in a time series.</a:t>
            </a:r>
          </a:p>
          <a:p>
            <a:r>
              <a:rPr lang="en-US" dirty="0" smtClean="0"/>
              <a:t>EKG Data, for example could have a bad wave detected by a neural network.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658919"/>
              </p:ext>
            </p:extLst>
          </p:nvPr>
        </p:nvGraphicFramePr>
        <p:xfrm>
          <a:off x="2284412" y="3646254"/>
          <a:ext cx="7122695" cy="248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5267433" imgH="3352766" progId="Excel.Sheet.12">
                  <p:embed/>
                </p:oleObj>
              </mc:Choice>
              <mc:Fallback>
                <p:oleObj name="Worksheet" r:id="rId3" imgW="5267433" imgH="3352766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646254"/>
                        <a:ext cx="7122695" cy="2489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RNN Design Tools and Frameworks</a:t>
            </a:r>
          </a:p>
          <a:p>
            <a:pPr lvl="1"/>
            <a:r>
              <a:rPr lang="en-US" dirty="0" err="1" smtClean="0"/>
              <a:t>TensorFlow</a:t>
            </a:r>
            <a:endParaRPr lang="en-US" dirty="0" smtClean="0"/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Examples of LSTM Networks in use:</a:t>
            </a:r>
          </a:p>
          <a:p>
            <a:pPr lvl="1"/>
            <a:r>
              <a:rPr lang="en-US" dirty="0" smtClean="0"/>
              <a:t>DRAW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ANN’s: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simple, single neuron classification</a:t>
            </a:r>
          </a:p>
          <a:p>
            <a:r>
              <a:rPr lang="en-US" dirty="0" smtClean="0"/>
              <a:t>Works well for linearly separable data</a:t>
            </a:r>
          </a:p>
          <a:p>
            <a:endParaRPr lang="en-US" dirty="0"/>
          </a:p>
        </p:txBody>
      </p:sp>
      <p:sp>
        <p:nvSpPr>
          <p:cNvPr id="4" name="AutoShape 2" descr="https://cdn-images-1.medium.com/max/1000/1*n6sJ4yZQzwKL9wnF5wnV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dn-images-1.medium.com/max/1000/1*n6sJ4yZQzwKL9wnF5wnVNg.png"/>
          <p:cNvSpPr>
            <a:spLocks noChangeAspect="1" noChangeArrowheads="1"/>
          </p:cNvSpPr>
          <p:nvPr/>
        </p:nvSpPr>
        <p:spPr bwMode="auto">
          <a:xfrm>
            <a:off x="4265612" y="914390"/>
            <a:ext cx="3733800" cy="37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86710" y="3261361"/>
            <a:ext cx="5867400" cy="3180075"/>
            <a:chOff x="1598612" y="2687325"/>
            <a:chExt cx="5867400" cy="3180075"/>
          </a:xfrm>
        </p:grpSpPr>
        <p:sp>
          <p:nvSpPr>
            <p:cNvPr id="8" name="Rectangle 7"/>
            <p:cNvSpPr/>
            <p:nvPr/>
          </p:nvSpPr>
          <p:spPr>
            <a:xfrm>
              <a:off x="1598612" y="2758440"/>
              <a:ext cx="5867400" cy="31089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812" y="2687325"/>
              <a:ext cx="5715000" cy="301752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09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ANN’s: </a:t>
            </a:r>
            <a:r>
              <a:rPr lang="en-US" dirty="0" smtClean="0"/>
              <a:t>Feed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layers of perceptron, or other neurons with different activation functions</a:t>
            </a:r>
          </a:p>
          <a:p>
            <a:r>
              <a:rPr lang="en-US" dirty="0" smtClean="0"/>
              <a:t>All information flows in one direction</a:t>
            </a:r>
          </a:p>
          <a:p>
            <a:endParaRPr lang="en-US" dirty="0"/>
          </a:p>
        </p:txBody>
      </p:sp>
      <p:sp>
        <p:nvSpPr>
          <p:cNvPr id="4" name="AutoShape 2" descr="https://cdn-images-1.medium.com/max/600/1*p9DcqNlVia4qBc8wcwD1O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2799955"/>
            <a:ext cx="3619500" cy="33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ANN’s: </a:t>
            </a:r>
            <a:r>
              <a:rPr lang="en-US" dirty="0" err="1" smtClean="0"/>
              <a:t>Denoising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noise from data</a:t>
            </a:r>
          </a:p>
          <a:p>
            <a:r>
              <a:rPr lang="en-US" dirty="0" smtClean="0"/>
              <a:t>Assist with feature selection</a:t>
            </a:r>
          </a:p>
          <a:p>
            <a:pPr lvl="1"/>
            <a:r>
              <a:rPr lang="en-US" dirty="0" smtClean="0"/>
              <a:t>Cleaner data is easier to work with</a:t>
            </a:r>
          </a:p>
          <a:p>
            <a:r>
              <a:rPr lang="en-US" dirty="0" smtClean="0"/>
              <a:t>More nodes in hidden layer than inputs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3810000"/>
            <a:ext cx="6515179" cy="29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ANN’s: </a:t>
            </a:r>
            <a:r>
              <a:rPr lang="en-US" dirty="0" err="1" smtClean="0"/>
              <a:t>Denoising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2514600"/>
            <a:ext cx="7627143" cy="254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12" y="5056981"/>
            <a:ext cx="672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</a:t>
            </a:r>
            <a:r>
              <a:rPr lang="en-US" sz="2800" dirty="0"/>
              <a:t> </a:t>
            </a:r>
            <a:r>
              <a:rPr lang="en-US" sz="2800" dirty="0" smtClean="0"/>
              <a:t>                Corrupted              </a:t>
            </a:r>
            <a:r>
              <a:rPr lang="en-US" sz="2800" dirty="0" err="1" smtClean="0"/>
              <a:t>Denoised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2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1980’s</a:t>
            </a:r>
          </a:p>
          <a:p>
            <a:pPr lvl="1"/>
            <a:r>
              <a:rPr lang="en-US" dirty="0" smtClean="0"/>
              <a:t>Computer power too low to pursue</a:t>
            </a:r>
          </a:p>
          <a:p>
            <a:r>
              <a:rPr lang="en-US" dirty="0" smtClean="0"/>
              <a:t>Based on Feed Forward networks</a:t>
            </a:r>
          </a:p>
          <a:p>
            <a:pPr lvl="1"/>
            <a:r>
              <a:rPr lang="en-US" dirty="0" smtClean="0"/>
              <a:t>Added Short Term Memory to neurons</a:t>
            </a:r>
          </a:p>
          <a:p>
            <a:r>
              <a:rPr lang="en-US" dirty="0" smtClean="0"/>
              <a:t>RNN Neurons have access to the </a:t>
            </a:r>
            <a:br>
              <a:rPr lang="en-US" dirty="0" smtClean="0"/>
            </a:br>
            <a:r>
              <a:rPr lang="en-US" dirty="0" smtClean="0"/>
              <a:t>current data and the result of </a:t>
            </a:r>
            <a:br>
              <a:rPr lang="en-US" dirty="0" smtClean="0"/>
            </a:br>
            <a:r>
              <a:rPr lang="en-US" dirty="0" smtClean="0"/>
              <a:t>one time-step in the past.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91" y="3810000"/>
            <a:ext cx="487680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RNN Advantages Over Feed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Forward Networks can’t base decisions off of the past data</a:t>
            </a:r>
          </a:p>
          <a:p>
            <a:r>
              <a:rPr lang="en-US" dirty="0" smtClean="0"/>
              <a:t>Because of this, predictions are near impossible to make</a:t>
            </a:r>
          </a:p>
          <a:p>
            <a:endParaRPr lang="en-US" dirty="0"/>
          </a:p>
          <a:p>
            <a:r>
              <a:rPr lang="en-US" dirty="0" smtClean="0"/>
              <a:t>Example: A neural network is reading a string “Apple” character by character. Both networks are predicting the letter after the second P.</a:t>
            </a:r>
          </a:p>
          <a:p>
            <a:pPr lvl="1"/>
            <a:r>
              <a:rPr lang="en-US" dirty="0" smtClean="0"/>
              <a:t>FF Network has every letter available to predict</a:t>
            </a:r>
          </a:p>
          <a:p>
            <a:pPr lvl="1"/>
            <a:r>
              <a:rPr lang="en-US" dirty="0" smtClean="0"/>
              <a:t>RNN Network can rule out unpronounceable letter combinations.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91</TotalTime>
  <Words>685</Words>
  <Application>Microsoft Office PowerPoint</Application>
  <PresentationFormat>Custom</PresentationFormat>
  <Paragraphs>118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Tech 16x9</vt:lpstr>
      <vt:lpstr>Microsoft Excel Worksheet</vt:lpstr>
      <vt:lpstr>Long Short Term Memory within Recurrent Neural Networks</vt:lpstr>
      <vt:lpstr>Overview</vt:lpstr>
      <vt:lpstr>Overview: Continued</vt:lpstr>
      <vt:lpstr>Types of ANN’s: Perceptron</vt:lpstr>
      <vt:lpstr>Types of ANN’s: Feed Forward</vt:lpstr>
      <vt:lpstr>Types of ANN’s: Denoising</vt:lpstr>
      <vt:lpstr>Types of ANN’s: Denoising Example</vt:lpstr>
      <vt:lpstr>Recurrent Neural Networks</vt:lpstr>
      <vt:lpstr>RNN Advantages Over Feed Forward</vt:lpstr>
      <vt:lpstr>Long Short Term Memory Networks</vt:lpstr>
      <vt:lpstr>Long Short Term Memory Networks Advantages</vt:lpstr>
      <vt:lpstr>Training Methods for RNN’s: Gradient Methods</vt:lpstr>
      <vt:lpstr>Training Methods for RNN’s: Gradient Methods</vt:lpstr>
      <vt:lpstr>Training Methods for RNN’s: 2nd Order Optimization </vt:lpstr>
      <vt:lpstr>RNN Design Tools and Frameworks: Tensorflow</vt:lpstr>
      <vt:lpstr>RNN Design Tools and Frameworks: Matlab Deep Learning Toolbox</vt:lpstr>
      <vt:lpstr>RNN Design Tools and Frameworks: PyTorch</vt:lpstr>
      <vt:lpstr>RNN Design Tools and Frameworks: Misc</vt:lpstr>
      <vt:lpstr>DeepMind DRAW</vt:lpstr>
      <vt:lpstr>Speech Recognition</vt:lpstr>
      <vt:lpstr>Image Captioning</vt:lpstr>
      <vt:lpstr>Anomalies in a Time Series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Short Term Memory within Recurrent Neural Networks</dc:title>
  <dc:creator>Fricks, Tyler</dc:creator>
  <cp:lastModifiedBy>Fricks, Tyler</cp:lastModifiedBy>
  <cp:revision>11</cp:revision>
  <dcterms:created xsi:type="dcterms:W3CDTF">2018-11-29T18:00:20Z</dcterms:created>
  <dcterms:modified xsi:type="dcterms:W3CDTF">2018-11-29T19:31:30Z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